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301" r:id="rId3"/>
    <p:sldId id="258" r:id="rId4"/>
    <p:sldId id="260" r:id="rId5"/>
    <p:sldId id="279" r:id="rId6"/>
    <p:sldId id="291" r:id="rId7"/>
    <p:sldId id="261" r:id="rId8"/>
    <p:sldId id="262" r:id="rId9"/>
    <p:sldId id="306" r:id="rId10"/>
    <p:sldId id="307" r:id="rId11"/>
    <p:sldId id="313" r:id="rId12"/>
    <p:sldId id="308" r:id="rId13"/>
    <p:sldId id="309" r:id="rId14"/>
    <p:sldId id="310" r:id="rId15"/>
    <p:sldId id="302" r:id="rId16"/>
    <p:sldId id="303" r:id="rId17"/>
    <p:sldId id="304" r:id="rId18"/>
    <p:sldId id="285" r:id="rId19"/>
    <p:sldId id="305" r:id="rId20"/>
    <p:sldId id="289" r:id="rId21"/>
    <p:sldId id="290" r:id="rId22"/>
    <p:sldId id="286" r:id="rId23"/>
    <p:sldId id="311" r:id="rId24"/>
    <p:sldId id="276" r:id="rId25"/>
    <p:sldId id="294" r:id="rId26"/>
    <p:sldId id="295" r:id="rId27"/>
    <p:sldId id="296" r:id="rId28"/>
    <p:sldId id="297" r:id="rId29"/>
    <p:sldId id="298" r:id="rId30"/>
    <p:sldId id="299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Rg st="1" end="2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1511F-D4AA-4866-8B6D-2B6A19E783EE}" type="datetimeFigureOut">
              <a:rPr lang="en-US" smtClean="0"/>
              <a:pPr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9200-DCDE-4379-A6A9-8301221FBD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357" y="274938"/>
            <a:ext cx="11252886" cy="2652583"/>
          </a:xfrm>
        </p:spPr>
        <p:txBody>
          <a:bodyPr>
            <a:normAutofit/>
          </a:bodyPr>
          <a:lstStyle/>
          <a:p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Proiectarea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mobil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utilizând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resurse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bazate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circuite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FPGA</a:t>
            </a:r>
            <a:endParaRPr lang="hu-HU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726" y="5934670"/>
            <a:ext cx="7811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Coordonator</a:t>
            </a:r>
            <a:r>
              <a:rPr lang="hu-HU" b="1" dirty="0"/>
              <a:t> </a:t>
            </a:r>
            <a:r>
              <a:rPr lang="hu-HU" b="1" dirty="0" err="1" smtClean="0"/>
              <a:t>ştiin</a:t>
            </a:r>
            <a:r>
              <a:rPr lang="ro-RO" b="1" dirty="0" smtClean="0"/>
              <a:t>ț</a:t>
            </a:r>
            <a:r>
              <a:rPr lang="hu-HU" b="1" dirty="0" err="1" smtClean="0"/>
              <a:t>ific</a:t>
            </a:r>
            <a:r>
              <a:rPr lang="hu-HU" b="1" dirty="0"/>
              <a:t>:				</a:t>
            </a:r>
            <a:r>
              <a:rPr lang="hu-HU" b="1" dirty="0" err="1"/>
              <a:t>Absolvent</a:t>
            </a:r>
            <a:r>
              <a:rPr lang="hu-HU" b="1" dirty="0"/>
              <a:t>:</a:t>
            </a:r>
            <a:endParaRPr lang="hu-HU" dirty="0"/>
          </a:p>
          <a:p>
            <a:r>
              <a:rPr lang="hu-HU" b="1" dirty="0" err="1"/>
              <a:t>Dr.ing</a:t>
            </a:r>
            <a:r>
              <a:rPr lang="hu-HU" b="1" dirty="0"/>
              <a:t>. Brassai Sándor Tihamér</a:t>
            </a:r>
            <a:r>
              <a:rPr lang="en-GB" b="1" dirty="0"/>
              <a:t>			</a:t>
            </a:r>
            <a:r>
              <a:rPr lang="hu-HU" b="1" dirty="0"/>
              <a:t>Gábor Szabolcs-László</a:t>
            </a:r>
            <a:endParaRPr lang="hu-HU" dirty="0"/>
          </a:p>
          <a:p>
            <a:endParaRPr lang="hu-H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0357" y="2927521"/>
            <a:ext cx="11252886" cy="3272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Kültéri mobilis robot tervezése és megvalósítása FPGA alapú hardver erőforrás </a:t>
            </a:r>
            <a:r>
              <a:rPr lang="hu-H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alkalmazásával</a:t>
            </a:r>
            <a:endParaRPr lang="hu-H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8" y="0"/>
            <a:ext cx="12021312" cy="8388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 PID </a:t>
            </a:r>
            <a:r>
              <a:rPr lang="ro-RO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 ÎN SYSTEM GENERATOR</a:t>
            </a:r>
            <a:endParaRPr lang="en-US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961" b="14031"/>
          <a:stretch/>
        </p:blipFill>
        <p:spPr>
          <a:xfrm>
            <a:off x="1584401" y="957942"/>
            <a:ext cx="9624190" cy="5457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70285" y="5946283"/>
                <a:ext cx="7043559" cy="588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hu-H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ro-RO" sz="24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Upid</a:t>
                </a:r>
                <a:r>
                  <a:rPr lang="en-US" sz="24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285" y="5946283"/>
                <a:ext cx="7043559" cy="588110"/>
              </a:xfrm>
              <a:prstGeom prst="rect">
                <a:avLst/>
              </a:prstGeom>
              <a:blipFill rotWithShape="0">
                <a:blip r:embed="rId3"/>
                <a:stretch>
                  <a:fillRect b="-2268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46975" y="5946283"/>
            <a:ext cx="285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Semnal</a:t>
            </a:r>
            <a:r>
              <a:rPr lang="hu-HU" dirty="0" smtClean="0"/>
              <a:t> de </a:t>
            </a:r>
            <a:r>
              <a:rPr lang="hu-HU" dirty="0" err="1" smtClean="0"/>
              <a:t>comnadă</a:t>
            </a:r>
            <a:r>
              <a:rPr lang="hu-HU" dirty="0" smtClean="0"/>
              <a:t> </a:t>
            </a:r>
            <a:r>
              <a:rPr lang="hu-HU" dirty="0" err="1" smtClean="0"/>
              <a:t>calculat</a:t>
            </a:r>
            <a:endParaRPr lang="hu-HU" dirty="0" smtClean="0"/>
          </a:p>
          <a:p>
            <a:r>
              <a:rPr lang="hu-HU" dirty="0" smtClean="0"/>
              <a:t> </a:t>
            </a:r>
            <a:r>
              <a:rPr lang="hu-HU" dirty="0" err="1" smtClean="0"/>
              <a:t>în</a:t>
            </a:r>
            <a:r>
              <a:rPr lang="hu-HU" dirty="0" smtClean="0"/>
              <a:t> </a:t>
            </a:r>
            <a:r>
              <a:rPr lang="hu-HU" b="1" dirty="0" smtClean="0"/>
              <a:t>6 </a:t>
            </a:r>
            <a:r>
              <a:rPr lang="hu-HU" dirty="0" err="1" smtClean="0"/>
              <a:t>semnale</a:t>
            </a:r>
            <a:r>
              <a:rPr lang="hu-HU" dirty="0" smtClean="0"/>
              <a:t> de </a:t>
            </a:r>
            <a:r>
              <a:rPr lang="hu-HU" dirty="0" err="1" smtClean="0"/>
              <a:t>tactă</a:t>
            </a:r>
            <a:r>
              <a:rPr lang="hu-HU" dirty="0" smtClean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7122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r="6248"/>
          <a:stretch/>
        </p:blipFill>
        <p:spPr>
          <a:xfrm>
            <a:off x="833629" y="932081"/>
            <a:ext cx="9992868" cy="4308080"/>
          </a:xfrm>
        </p:spPr>
      </p:pic>
      <p:sp>
        <p:nvSpPr>
          <p:cNvPr id="5" name="TextBox 4"/>
          <p:cNvSpPr txBox="1"/>
          <p:nvPr/>
        </p:nvSpPr>
        <p:spPr>
          <a:xfrm>
            <a:off x="3830495" y="285750"/>
            <a:ext cx="461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Parametrii</a:t>
            </a:r>
            <a:r>
              <a:rPr lang="hu-HU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procesului</a:t>
            </a:r>
            <a:r>
              <a:rPr lang="en-US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6425602"/>
                  </p:ext>
                </p:extLst>
              </p:nvPr>
            </p:nvGraphicFramePr>
            <p:xfrm>
              <a:off x="4176979" y="5264378"/>
              <a:ext cx="3351212" cy="111778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436"/>
                    <a:gridCol w="882613"/>
                    <a:gridCol w="797846"/>
                    <a:gridCol w="815317"/>
                  </a:tblGrid>
                  <a:tr h="271997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 dirty="0">
                              <a:effectLst/>
                            </a:rPr>
                            <a:t> </a:t>
                          </a:r>
                          <a:endParaRPr lang="hu-H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Kp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94829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200">
                                    <a:effectLst/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hu-HU" sz="12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63367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0.8/a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hu-HU" sz="120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63367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1.2/a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hu-HU" sz="120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dirty="0">
                              <a:effectLst/>
                            </a:rPr>
                            <a:t>0.24</a:t>
                          </a:r>
                          <a14:m>
                            <m:oMath xmlns:m="http://schemas.openxmlformats.org/officeDocument/2006/math">
                              <m:r>
                                <a:rPr lang="hu-HU" sz="120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hu-H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6425602"/>
                  </p:ext>
                </p:extLst>
              </p:nvPr>
            </p:nvGraphicFramePr>
            <p:xfrm>
              <a:off x="4176979" y="5264378"/>
              <a:ext cx="3351212" cy="11154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436"/>
                    <a:gridCol w="882613"/>
                    <a:gridCol w="797846"/>
                    <a:gridCol w="815317"/>
                  </a:tblGrid>
                  <a:tr h="271997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 dirty="0">
                              <a:effectLst/>
                            </a:rPr>
                            <a:t> </a:t>
                          </a:r>
                          <a:endParaRPr lang="hu-H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Kp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94829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97241" t="-95833" r="-186207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0.8/a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18321" t="-204348" r="-106107" b="-1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1.2/a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18321" t="-311111" r="-106107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11194" t="-311111" r="-3731" b="-2444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09" y="4928361"/>
            <a:ext cx="2299970" cy="1658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55950" y="5429569"/>
                <a:ext cx="2342115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50" y="5429569"/>
                <a:ext cx="2342115" cy="656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9244" y="5150199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Oppelt</a:t>
            </a:r>
            <a:endParaRPr lang="hu-HU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2484" r="1172" b="3820"/>
          <a:stretch/>
        </p:blipFill>
        <p:spPr>
          <a:xfrm>
            <a:off x="85724" y="1000126"/>
            <a:ext cx="10439401" cy="4222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vitezei </a:t>
            </a:r>
            <a:r>
              <a:rPr lang="ro-RO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unghiulare a motorului DC</a:t>
            </a:r>
            <a:endParaRPr lang="hu-H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r="19466" b="36666"/>
          <a:stretch/>
        </p:blipFill>
        <p:spPr>
          <a:xfrm>
            <a:off x="0" y="5109029"/>
            <a:ext cx="3168513" cy="17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31031" r="3178" b="21428"/>
          <a:stretch/>
        </p:blipFill>
        <p:spPr bwMode="auto">
          <a:xfrm>
            <a:off x="0" y="662781"/>
            <a:ext cx="9858738" cy="4337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735" y="4095749"/>
            <a:ext cx="2885222" cy="2733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78617" y="4426413"/>
                <a:ext cx="2249371" cy="83099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𝑠𝑧</m:t>
                        </m:r>
                      </m:sub>
                    </m:sSub>
                  </m:oMath>
                </a14:m>
                <a:r>
                  <a:rPr lang="hu-HU" sz="2400" dirty="0" smtClean="0"/>
                  <a:t> -</a:t>
                </a:r>
                <a:r>
                  <a:rPr lang="ro-RO" sz="2400" dirty="0" smtClean="0"/>
                  <a:t>eroare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𝑠𝑧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617" y="4426413"/>
                <a:ext cx="2249371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072" b="-86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6458" y="4426413"/>
                <a:ext cx="6971251" cy="2450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𝑀𝐼𝑁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&lt;0,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_1</m:t>
                              </m:r>
                            </m:e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u-HU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𝑟𝑒</m:t>
                              </m:r>
                              <m:sSup>
                                <m:sSup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hu-H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𝑡h𝑒𝑛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hu-H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hu-HU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𝑡h𝑒𝑛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hu-HU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,  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𝑒𝑙𝑠𝑒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hu-HU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=0,      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𝑒𝑙𝑠𝑒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                         </m:t>
                                      </m:r>
                                      <m:sSub>
                                        <m:sSubPr>
                                          <m:ctrlPr>
                                            <a:rPr lang="hu-H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o-RO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ro-RO" sz="1600" i="1">
                                              <a:latin typeface="Cambria Math" panose="02040503050406030204" pitchFamily="18" charset="0"/>
                                            </a:rPr>
                                            <m:t>𝑠𝑧</m:t>
                                          </m:r>
                                        </m:sub>
                                      </m:sSub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hu-HU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8" y="4426413"/>
                <a:ext cx="6971251" cy="24508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0"/>
            <a:ext cx="10515600" cy="662781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poziției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382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poziţiei motorului DC pe robot</a:t>
            </a:r>
            <a:endParaRPr lang="hu-HU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071"/>
          <a:stretch/>
        </p:blipFill>
        <p:spPr>
          <a:xfrm>
            <a:off x="464457" y="972457"/>
            <a:ext cx="10745216" cy="435428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38200" y="5088618"/>
            <a:ext cx="10601579" cy="1796687"/>
            <a:chOff x="1562100" y="5068615"/>
            <a:chExt cx="10601579" cy="1796687"/>
          </a:xfrm>
        </p:grpSpPr>
        <p:pic>
          <p:nvPicPr>
            <p:cNvPr id="4104" name="Picture 5" descr="IMG_259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5068615"/>
              <a:ext cx="26574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6" descr="IMG_259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5075872"/>
              <a:ext cx="26574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7" descr="IMG_26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6204" y="5103177"/>
              <a:ext cx="26574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7" name="Picture 8" descr="IMG_259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31" y="5091339"/>
              <a:ext cx="2657475" cy="175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206"/>
            <p:cNvSpPr txBox="1">
              <a:spLocks noChangeArrowheads="1"/>
            </p:cNvSpPr>
            <p:nvPr/>
          </p:nvSpPr>
          <p:spPr bwMode="auto">
            <a:xfrm>
              <a:off x="2785345" y="6117001"/>
              <a:ext cx="843987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AutoShape 205"/>
            <p:cNvCxnSpPr>
              <a:cxnSpLocks noChangeShapeType="1"/>
            </p:cNvCxnSpPr>
            <p:nvPr/>
          </p:nvCxnSpPr>
          <p:spPr bwMode="auto">
            <a:xfrm flipV="1">
              <a:off x="2339013" y="5228318"/>
              <a:ext cx="1290320" cy="72898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207"/>
            <p:cNvCxnSpPr>
              <a:cxnSpLocks noChangeShapeType="1"/>
            </p:cNvCxnSpPr>
            <p:nvPr/>
          </p:nvCxnSpPr>
          <p:spPr bwMode="auto">
            <a:xfrm flipV="1">
              <a:off x="4984767" y="5073376"/>
              <a:ext cx="767080" cy="87630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 Box 208"/>
            <p:cNvSpPr txBox="1">
              <a:spLocks noChangeArrowheads="1"/>
            </p:cNvSpPr>
            <p:nvPr/>
          </p:nvSpPr>
          <p:spPr bwMode="auto">
            <a:xfrm>
              <a:off x="5576733" y="6117001"/>
              <a:ext cx="840104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09"/>
            <p:cNvSpPr txBox="1">
              <a:spLocks noChangeArrowheads="1"/>
            </p:cNvSpPr>
            <p:nvPr/>
          </p:nvSpPr>
          <p:spPr bwMode="auto">
            <a:xfrm>
              <a:off x="10626111" y="6135961"/>
              <a:ext cx="942521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10"/>
            <p:cNvSpPr txBox="1">
              <a:spLocks noChangeArrowheads="1"/>
            </p:cNvSpPr>
            <p:nvPr/>
          </p:nvSpPr>
          <p:spPr bwMode="auto">
            <a:xfrm>
              <a:off x="7968636" y="6112916"/>
              <a:ext cx="835586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AutoShape 211"/>
            <p:cNvCxnSpPr>
              <a:cxnSpLocks noChangeShapeType="1"/>
            </p:cNvCxnSpPr>
            <p:nvPr/>
          </p:nvCxnSpPr>
          <p:spPr bwMode="auto">
            <a:xfrm flipH="1" flipV="1">
              <a:off x="9497023" y="5102224"/>
              <a:ext cx="748665" cy="88201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212"/>
            <p:cNvCxnSpPr>
              <a:cxnSpLocks noChangeShapeType="1"/>
            </p:cNvCxnSpPr>
            <p:nvPr/>
          </p:nvCxnSpPr>
          <p:spPr bwMode="auto">
            <a:xfrm flipV="1">
              <a:off x="7672930" y="5068615"/>
              <a:ext cx="272415" cy="83185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152400" y="413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52400" y="413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7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292" y="260581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o-RO" sz="6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 sistemului</a:t>
            </a:r>
            <a:br>
              <a:rPr lang="ro-RO" sz="6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6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FPGA</a:t>
            </a:r>
            <a:endParaRPr lang="hu-HU" sz="6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00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3" y="949196"/>
            <a:ext cx="3771315" cy="2830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72" y="492751"/>
            <a:ext cx="10515600" cy="516324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 smtClean="0"/>
              <a:t> </a:t>
            </a:r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o-RO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ouă </a:t>
            </a:r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plăci de dezvoltare FPGA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3144" y="1829881"/>
            <a:ext cx="39596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ZYBO Zynq™-7000 Development </a:t>
            </a:r>
            <a:endParaRPr lang="hu-HU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putere de procesare mare, dar are un număr de ieşiri </a:t>
            </a:r>
            <a:r>
              <a:rPr lang="ro-RO" sz="2400" dirty="0" smtClean="0"/>
              <a:t>limitat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 dirty="0" smtClean="0"/>
          </a:p>
          <a:p>
            <a:r>
              <a:rPr lang="hu-HU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Spartan</a:t>
            </a:r>
            <a:r>
              <a:rPr lang="hu-H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3e500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cu mai puţine resurse, dar are 120 de ieşiri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16" y="3707371"/>
            <a:ext cx="3529502" cy="3150629"/>
          </a:xfrm>
        </p:spPr>
      </p:pic>
    </p:spTree>
    <p:extLst>
      <p:ext uri="{BB962C8B-B14F-4D97-AF65-F5344CB8AC3E}">
        <p14:creationId xmlns:p14="http://schemas.microsoft.com/office/powerpoint/2010/main" val="31938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3813" y="0"/>
            <a:ext cx="3854523" cy="1325563"/>
          </a:xfrm>
        </p:spPr>
        <p:txBody>
          <a:bodyPr>
            <a:normAutofit/>
          </a:bodyPr>
          <a:lstStyle/>
          <a:p>
            <a:pPr algn="ctr"/>
            <a:r>
              <a:rPr lang="ro-RO" sz="2800" b="1" u="sng" dirty="0"/>
              <a:t>ZYBO Zynq™-7000 Development Board </a:t>
            </a:r>
            <a:endParaRPr lang="en-US" sz="2800" b="1" u="sng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7222" y="1189286"/>
            <a:ext cx="4885349" cy="2084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o-RO" sz="2100" b="1" dirty="0"/>
              <a:t>CORE 0</a:t>
            </a:r>
            <a:r>
              <a:rPr lang="ro-RO" sz="2100" dirty="0"/>
              <a:t>, care are ca sarcină </a:t>
            </a:r>
            <a:r>
              <a:rPr lang="ro-RO" sz="2100" b="1" dirty="0"/>
              <a:t>citirea senzorilor </a:t>
            </a:r>
            <a:r>
              <a:rPr lang="ro-RO" sz="2100" dirty="0"/>
              <a:t>și operarea celor 3 servere de tip </a:t>
            </a:r>
            <a:r>
              <a:rPr lang="ro-RO" sz="2100" b="1" dirty="0"/>
              <a:t>TPC</a:t>
            </a:r>
            <a:r>
              <a:rPr lang="ro-RO" sz="2100" dirty="0"/>
              <a:t>, prin care se pot prelua datele măsurate și se pot transmite </a:t>
            </a:r>
            <a:r>
              <a:rPr lang="ro-RO" sz="2100" b="1" dirty="0"/>
              <a:t>comenzi</a:t>
            </a:r>
            <a:r>
              <a:rPr lang="ro-RO" sz="2100" dirty="0"/>
              <a:t> pentru </a:t>
            </a:r>
            <a:r>
              <a:rPr lang="ro-RO" sz="2100" dirty="0" smtClean="0"/>
              <a:t>sistem</a:t>
            </a:r>
          </a:p>
          <a:p>
            <a:pPr algn="just"/>
            <a:r>
              <a:rPr lang="ro-RO" sz="2100" b="1" dirty="0"/>
              <a:t>CORE 1</a:t>
            </a:r>
            <a:r>
              <a:rPr lang="ro-RO" sz="2100" dirty="0"/>
              <a:t>, care va avea ca sarcină calculul modelului matematic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09" y="228358"/>
            <a:ext cx="5790677" cy="64012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7942" y="3274218"/>
            <a:ext cx="4879487" cy="1907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hu-HU" sz="3000" b="1" u="sng" dirty="0" err="1" smtClean="0"/>
              <a:t>Spartan</a:t>
            </a:r>
            <a:r>
              <a:rPr lang="hu-HU" sz="3000" b="1" u="sng" dirty="0" smtClean="0"/>
              <a:t> 3e500 FPGA </a:t>
            </a:r>
          </a:p>
          <a:p>
            <a:r>
              <a:rPr lang="ro-RO" sz="2000" dirty="0" smtClean="0"/>
              <a:t>	</a:t>
            </a:r>
            <a:r>
              <a:rPr lang="ro-RO" sz="2300" dirty="0" smtClean="0"/>
              <a:t>Regulatorele </a:t>
            </a:r>
            <a:r>
              <a:rPr lang="ro-RO" sz="2300" dirty="0"/>
              <a:t>de viteze și de poziție implementate în hardware au fost înglobate într-un nucleu </a:t>
            </a:r>
            <a:r>
              <a:rPr lang="ro-RO" sz="2300" dirty="0" smtClean="0"/>
              <a:t>IP</a:t>
            </a:r>
          </a:p>
          <a:p>
            <a:pPr>
              <a:lnSpc>
                <a:spcPct val="120000"/>
              </a:lnSpc>
            </a:pPr>
            <a:r>
              <a:rPr lang="ro-RO" sz="2700" dirty="0" smtClean="0"/>
              <a:t>	</a:t>
            </a:r>
            <a:endParaRPr lang="en-US" sz="3000" u="sng" dirty="0"/>
          </a:p>
        </p:txBody>
      </p:sp>
    </p:spTree>
    <p:extLst>
      <p:ext uri="{BB962C8B-B14F-4D97-AF65-F5344CB8AC3E}">
        <p14:creationId xmlns:p14="http://schemas.microsoft.com/office/powerpoint/2010/main" val="30496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33" y="604204"/>
            <a:ext cx="8988226" cy="61013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625" y="112594"/>
            <a:ext cx="9241536" cy="491610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modul </a:t>
            </a:r>
            <a:r>
              <a:rPr lang="en-US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Zybo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(Core0)</a:t>
            </a:r>
            <a:endParaRPr lang="hu-HU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61" y="468568"/>
            <a:ext cx="5579650" cy="61577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1" y="0"/>
            <a:ext cx="10515600" cy="657025"/>
          </a:xfrm>
        </p:spPr>
        <p:txBody>
          <a:bodyPr>
            <a:noAutofit/>
          </a:bodyPr>
          <a:lstStyle/>
          <a:p>
            <a:pPr algn="ctr"/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MicroBlaze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5691" y="1074021"/>
            <a:ext cx="5643137" cy="247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hu-HU" sz="3600" u="sng" dirty="0" err="1" smtClean="0"/>
              <a:t>Spartan</a:t>
            </a:r>
            <a:r>
              <a:rPr lang="hu-HU" sz="3600" u="sng" dirty="0" smtClean="0"/>
              <a:t> 3e500 FPGA </a:t>
            </a:r>
          </a:p>
          <a:p>
            <a:pPr algn="just"/>
            <a:r>
              <a:rPr lang="ro-RO" sz="2000" dirty="0" smtClean="0"/>
              <a:t>	</a:t>
            </a:r>
            <a:r>
              <a:rPr lang="ro-RO" sz="2700" dirty="0" smtClean="0"/>
              <a:t>Parametrii </a:t>
            </a:r>
            <a:r>
              <a:rPr lang="ro-RO" sz="2700" dirty="0"/>
              <a:t>regulatoarelor se pot defini prin registre. Conținutul registrelor este </a:t>
            </a:r>
            <a:r>
              <a:rPr lang="ro-RO" sz="2700" dirty="0" smtClean="0"/>
              <a:t>citit </a:t>
            </a:r>
            <a:r>
              <a:rPr lang="ro-RO" sz="2700" dirty="0"/>
              <a:t>și </a:t>
            </a:r>
            <a:r>
              <a:rPr lang="ro-RO" sz="2700" dirty="0" smtClean="0"/>
              <a:t>scris </a:t>
            </a:r>
            <a:r>
              <a:rPr lang="ro-RO" sz="2700" dirty="0"/>
              <a:t>de către procesorul MicroBlaze pe magistrala căreia este integrat nucleul IP</a:t>
            </a:r>
            <a:r>
              <a:rPr lang="ro-RO" sz="3000" dirty="0"/>
              <a:t>. </a:t>
            </a:r>
            <a:r>
              <a:rPr lang="hu-HU" sz="3000" u="sng" dirty="0" smtClean="0"/>
              <a:t> </a:t>
            </a:r>
            <a:endParaRPr lang="en-US" sz="30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9850" y="3779790"/>
            <a:ext cx="534987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o-RO" dirty="0" smtClean="0"/>
              <a:t>Citire parametri și prepararea pachet:</a:t>
            </a:r>
          </a:p>
          <a:p>
            <a:r>
              <a:rPr lang="ro-RO" dirty="0" smtClean="0"/>
              <a:t>poziție curentă,viteză unghiulară, valoare de referință</a:t>
            </a:r>
            <a:endParaRPr lang="hu-HU" dirty="0"/>
          </a:p>
        </p:txBody>
      </p:sp>
      <p:cxnSp>
        <p:nvCxnSpPr>
          <p:cNvPr id="8" name="Curved Connector 7"/>
          <p:cNvCxnSpPr/>
          <p:nvPr/>
        </p:nvCxnSpPr>
        <p:spPr>
          <a:xfrm>
            <a:off x="5015299" y="4060361"/>
            <a:ext cx="1995101" cy="492589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6300" y="4876800"/>
            <a:ext cx="386317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o-RO" dirty="0" smtClean="0"/>
              <a:t>Schimb de date între cele două sisteme</a:t>
            </a:r>
          </a:p>
        </p:txBody>
      </p:sp>
      <p:cxnSp>
        <p:nvCxnSpPr>
          <p:cNvPr id="13" name="Curved Connector 12"/>
          <p:cNvCxnSpPr>
            <a:stCxn id="11" idx="3"/>
          </p:cNvCxnSpPr>
          <p:nvPr/>
        </p:nvCxnSpPr>
        <p:spPr>
          <a:xfrm>
            <a:off x="4739473" y="5061466"/>
            <a:ext cx="2391577" cy="316984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6594" y="5563116"/>
            <a:ext cx="5113131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o-RO" dirty="0" smtClean="0"/>
              <a:t>Preluarea parametrilor primite de la modulul ZYBO</a:t>
            </a:r>
          </a:p>
          <a:p>
            <a:r>
              <a:rPr lang="ro-RO" dirty="0" smtClean="0"/>
              <a:t> și înscrierea lor în registre</a:t>
            </a:r>
            <a:endParaRPr lang="hu-HU" dirty="0"/>
          </a:p>
        </p:txBody>
      </p:sp>
      <p:cxnSp>
        <p:nvCxnSpPr>
          <p:cNvPr id="16" name="Curved Connector 15"/>
          <p:cNvCxnSpPr/>
          <p:nvPr/>
        </p:nvCxnSpPr>
        <p:spPr>
          <a:xfrm>
            <a:off x="5419725" y="5754648"/>
            <a:ext cx="1711325" cy="259147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1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0" y="0"/>
            <a:ext cx="10515600" cy="778948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lucrării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325" y="1590675"/>
            <a:ext cx="10687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 smtClean="0"/>
              <a:t>proiectarea </a:t>
            </a:r>
            <a:r>
              <a:rPr lang="ro-RO" sz="3600" dirty="0"/>
              <a:t>unui robot mobil de </a:t>
            </a:r>
            <a:r>
              <a:rPr lang="ro-RO" sz="3600" dirty="0" smtClean="0"/>
              <a:t>teren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proiectarea și implementarea </a:t>
            </a:r>
            <a:r>
              <a:rPr lang="ro-RO" sz="3600" dirty="0" smtClean="0"/>
              <a:t>componentelor electronice </a:t>
            </a:r>
            <a:r>
              <a:rPr lang="ro-RO" sz="3600" dirty="0"/>
              <a:t>de </a:t>
            </a:r>
            <a:r>
              <a:rPr lang="ro-RO" sz="3600" dirty="0" smtClean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implementarea sistemului </a:t>
            </a:r>
            <a:r>
              <a:rPr lang="ro-RO" sz="3600" dirty="0" smtClean="0"/>
              <a:t>senzorial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7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3613"/>
            <a:ext cx="10515600" cy="984517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u="sng" dirty="0" err="1"/>
              <a:t>Tensiunea</a:t>
            </a:r>
            <a:r>
              <a:rPr lang="hu-HU" b="1" u="sng" dirty="0"/>
              <a:t> </a:t>
            </a:r>
            <a:r>
              <a:rPr lang="hu-HU" b="1" u="sng" dirty="0" err="1" smtClean="0"/>
              <a:t>condenzatorului</a:t>
            </a:r>
            <a:r>
              <a:rPr lang="hu-HU" b="1" u="sng" dirty="0" smtClean="0"/>
              <a:t> </a:t>
            </a:r>
            <a:r>
              <a:rPr lang="hu-HU" b="1" u="sng" dirty="0" err="1" smtClean="0"/>
              <a:t>Bootsramp</a:t>
            </a:r>
            <a:r>
              <a:rPr lang="hu-HU" b="1" u="sng" dirty="0" smtClean="0"/>
              <a:t> </a:t>
            </a:r>
            <a:r>
              <a:rPr lang="hu-HU" b="1" u="sng" dirty="0" err="1" smtClean="0"/>
              <a:t>simulare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61" y="3839498"/>
            <a:ext cx="3353839" cy="2616731"/>
          </a:xfrm>
        </p:spPr>
      </p:pic>
      <p:sp>
        <p:nvSpPr>
          <p:cNvPr id="6" name="TextBox 5"/>
          <p:cNvSpPr txBox="1"/>
          <p:nvPr/>
        </p:nvSpPr>
        <p:spPr>
          <a:xfrm>
            <a:off x="9716005" y="3700243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/>
              <a:t>Bootsramp</a:t>
            </a:r>
            <a:endParaRPr lang="hu-HU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r="12907"/>
          <a:stretch/>
        </p:blipFill>
        <p:spPr>
          <a:xfrm>
            <a:off x="380449" y="1018130"/>
            <a:ext cx="8313626" cy="38602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4" b="57117"/>
          <a:stretch/>
        </p:blipFill>
        <p:spPr>
          <a:xfrm>
            <a:off x="380449" y="5147864"/>
            <a:ext cx="3521658" cy="1458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165" y="497433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PWM</a:t>
            </a:r>
            <a:endParaRPr lang="hu-HU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98648" y="5324761"/>
            <a:ext cx="3993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T3-perioada PWM </a:t>
            </a:r>
            <a:r>
              <a:rPr lang="en-US" b="1" dirty="0" smtClean="0"/>
              <a:t>[s]</a:t>
            </a:r>
            <a:endParaRPr lang="ro-RO" b="1" dirty="0" smtClean="0"/>
          </a:p>
          <a:p>
            <a:r>
              <a:rPr lang="ro-RO" b="1" dirty="0" smtClean="0"/>
              <a:t>T2-semnal PWM activ</a:t>
            </a:r>
            <a:r>
              <a:rPr lang="en-US" b="1" dirty="0" smtClean="0"/>
              <a:t> [s]</a:t>
            </a:r>
            <a:endParaRPr lang="ro-RO" b="1" dirty="0" smtClean="0"/>
          </a:p>
          <a:p>
            <a:r>
              <a:rPr lang="ro-RO" b="1" dirty="0" smtClean="0"/>
              <a:t>T1-încărcare condenzator Bootsramp</a:t>
            </a:r>
            <a:r>
              <a:rPr lang="en-US" b="1" dirty="0" smtClean="0"/>
              <a:t> [s]</a:t>
            </a:r>
            <a:endParaRPr lang="hu-HU" b="1" dirty="0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7996249" y="1614481"/>
            <a:ext cx="3581396" cy="2809889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7014001" y="2587198"/>
            <a:ext cx="4067175" cy="1616927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1298" y="1893354"/>
            <a:ext cx="2804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Tensiunea condenzatorului:</a:t>
            </a:r>
          </a:p>
          <a:p>
            <a:pPr algn="ctr"/>
            <a:r>
              <a:rPr lang="ro-RO" b="1" dirty="0" smtClean="0"/>
              <a:t> Cb</a:t>
            </a:r>
            <a:r>
              <a:rPr lang="en-US" b="1" dirty="0" smtClean="0"/>
              <a:t>=</a:t>
            </a:r>
            <a:r>
              <a:rPr lang="ro-RO" b="1" dirty="0" smtClean="0"/>
              <a:t>W1-W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557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r="7999"/>
          <a:stretch/>
        </p:blipFill>
        <p:spPr>
          <a:xfrm>
            <a:off x="39286" y="770995"/>
            <a:ext cx="8847539" cy="420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302" y="0"/>
            <a:ext cx="10515600" cy="505695"/>
          </a:xfrm>
        </p:spPr>
        <p:txBody>
          <a:bodyPr>
            <a:noAutofit/>
          </a:bodyPr>
          <a:lstStyle/>
          <a:p>
            <a:pPr algn="ctr"/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Măsurare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tensiune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condenzator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24" y="4303375"/>
            <a:ext cx="3274238" cy="2554625"/>
          </a:xfrm>
        </p:spPr>
      </p:pic>
      <p:sp>
        <p:nvSpPr>
          <p:cNvPr id="6" name="TextBox 5"/>
          <p:cNvSpPr txBox="1"/>
          <p:nvPr/>
        </p:nvSpPr>
        <p:spPr>
          <a:xfrm>
            <a:off x="7361547" y="5396021"/>
            <a:ext cx="112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/>
              <a:t>Bootstrap</a:t>
            </a:r>
            <a:endParaRPr lang="hu-HU" b="1" dirty="0" smtClean="0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6714931" y="2704905"/>
            <a:ext cx="3990974" cy="100051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7618675" y="2217128"/>
            <a:ext cx="4469874" cy="2828925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8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"/>
            <a:ext cx="10515600" cy="914400"/>
          </a:xfrm>
        </p:spPr>
        <p:txBody>
          <a:bodyPr>
            <a:normAutofit/>
          </a:bodyPr>
          <a:lstStyle/>
          <a:p>
            <a:pPr algn="ctr"/>
            <a:r>
              <a:rPr lang="ro-RO" sz="3600" b="1" u="sng" dirty="0"/>
              <a:t>Realizări proprii</a:t>
            </a:r>
            <a:endParaRPr lang="hu-H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127124"/>
            <a:ext cx="10515600" cy="5489575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ro-RO" sz="2000" dirty="0" smtClean="0"/>
              <a:t>Proiectarea </a:t>
            </a:r>
            <a:r>
              <a:rPr lang="ro-RO" sz="2000" dirty="0"/>
              <a:t>în Autodesk Inventor și construirea sistemului mecanic</a:t>
            </a:r>
            <a:endParaRPr lang="hu-H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2000" dirty="0"/>
              <a:t>Configurarea și proiectarea componentelor hardware din circuitul </a:t>
            </a:r>
            <a:r>
              <a:rPr lang="ro-RO" sz="2000" dirty="0" smtClean="0"/>
              <a:t>FPGA, </a:t>
            </a:r>
            <a:r>
              <a:rPr lang="ro-RO" sz="2000" dirty="0"/>
              <a:t>respectiv proiectarea și implementarea softurilor aferente care rulează pe cele două sisteme:</a:t>
            </a:r>
            <a:endParaRPr lang="hu-H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2000" dirty="0"/>
              <a:t>Comunicaţie SPI î</a:t>
            </a:r>
            <a:r>
              <a:rPr lang="ro-RO" sz="2000" dirty="0" smtClean="0"/>
              <a:t>ntre </a:t>
            </a:r>
            <a:r>
              <a:rPr lang="ro-RO" sz="2000" dirty="0"/>
              <a:t>cele două </a:t>
            </a:r>
            <a:r>
              <a:rPr lang="ro-RO" sz="2000" dirty="0" err="1" smtClean="0"/>
              <a:t>FPGA-uri</a:t>
            </a:r>
            <a:endParaRPr lang="hu-H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2000" dirty="0"/>
              <a:t>Realizarea elementelor hardware în System </a:t>
            </a:r>
            <a:r>
              <a:rPr lang="ro-RO" sz="2000" dirty="0" smtClean="0"/>
              <a:t>Generator (regulator PID, generator PWM, prelucrarea semnalului senzorului incremental)</a:t>
            </a:r>
            <a:endParaRPr lang="hu-H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2000" dirty="0"/>
              <a:t>Programe C pentru procesoare MicroBlaze şi </a:t>
            </a:r>
            <a:r>
              <a:rPr lang="ro-RO" sz="2000" dirty="0" smtClean="0"/>
              <a:t>ARM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2000" dirty="0" smtClean="0"/>
              <a:t>Sistemul </a:t>
            </a:r>
            <a:r>
              <a:rPr lang="ro-RO" sz="2000" dirty="0"/>
              <a:t>de întrerupere </a:t>
            </a:r>
            <a:r>
              <a:rPr lang="ro-RO" sz="2000" dirty="0" smtClean="0"/>
              <a:t>software </a:t>
            </a:r>
            <a:r>
              <a:rPr lang="ro-RO" sz="2000" dirty="0"/>
              <a:t>şi hardware</a:t>
            </a:r>
            <a:endParaRPr lang="hu-H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2000" dirty="0" smtClean="0"/>
              <a:t>Implementarea </a:t>
            </a:r>
            <a:r>
              <a:rPr lang="ro-RO" sz="2000" dirty="0"/>
              <a:t>în hardware a regulatoarelor și acordarea </a:t>
            </a:r>
            <a:r>
              <a:rPr lang="ro-RO" sz="2000" dirty="0" smtClean="0"/>
              <a:t>acestora, utilizate </a:t>
            </a:r>
            <a:r>
              <a:rPr lang="ro-RO" sz="2000" dirty="0"/>
              <a:t>la cele 8 motoare de curent </a:t>
            </a:r>
            <a:r>
              <a:rPr lang="ro-RO" sz="2000" dirty="0" smtClean="0"/>
              <a:t>continu. </a:t>
            </a:r>
            <a:endParaRPr lang="hu-H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2000" dirty="0"/>
              <a:t>Stand de măsurare construit pentru testarea regulatoarelor și sistemului senzorial.</a:t>
            </a:r>
            <a:endParaRPr lang="hu-H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2000" dirty="0"/>
              <a:t>Achiziția datelor de la senzori: gyroscop1,  gyroscop2, și </a:t>
            </a:r>
            <a:r>
              <a:rPr lang="ro-RO" sz="2000" dirty="0" smtClean="0"/>
              <a:t>cei </a:t>
            </a:r>
            <a:r>
              <a:rPr lang="ro-RO" sz="2000" dirty="0"/>
              <a:t>8 encoderi  incrementali</a:t>
            </a:r>
            <a:endParaRPr lang="hu-H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2000" dirty="0" smtClean="0"/>
              <a:t>Implementarea softwareului de comunicație </a:t>
            </a:r>
            <a:r>
              <a:rPr lang="ro-RO" sz="2000" dirty="0"/>
              <a:t>Ethernet + client GUI (în Matlab)</a:t>
            </a:r>
            <a:endParaRPr lang="hu-H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2000" dirty="0"/>
              <a:t>Construirea electronicii de putere:  controleri punte H, punte H, răcire cu apă</a:t>
            </a:r>
            <a:endParaRPr lang="hu-H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o-RO" sz="2000" dirty="0"/>
              <a:t>Efectuarea de măsurători și punerea în funcțiune a sistemului</a:t>
            </a:r>
            <a:r>
              <a:rPr lang="hu-HU" sz="2000" dirty="0" smtClean="0"/>
              <a:t>…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5271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76400" y="0"/>
            <a:ext cx="10515600" cy="141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 mulțumesc pentru atenție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ro-RO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o-RO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hu-HU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öszönöm</a:t>
            </a:r>
            <a:r>
              <a:rPr lang="hu-HU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megtisztelő figyelmet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15073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22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57789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9529"/>
            <a:ext cx="10515600" cy="778858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Partea mecanică a sistemului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69572" y="3202930"/>
            <a:ext cx="6110215" cy="3655070"/>
            <a:chOff x="450529" y="862067"/>
            <a:chExt cx="5993024" cy="3353574"/>
          </a:xfrm>
        </p:grpSpPr>
        <p:grpSp>
          <p:nvGrpSpPr>
            <p:cNvPr id="8" name="Group 7"/>
            <p:cNvGrpSpPr/>
            <p:nvPr/>
          </p:nvGrpSpPr>
          <p:grpSpPr>
            <a:xfrm>
              <a:off x="450529" y="925176"/>
              <a:ext cx="5993024" cy="3290465"/>
              <a:chOff x="591683" y="1433236"/>
              <a:chExt cx="9680901" cy="512408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91683" y="1433236"/>
                <a:ext cx="9680901" cy="5124083"/>
                <a:chOff x="591683" y="1433762"/>
                <a:chExt cx="10191647" cy="5405993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591683" y="1433762"/>
                  <a:ext cx="10191647" cy="5345978"/>
                  <a:chOff x="0" y="109008"/>
                  <a:chExt cx="5566410" cy="3641429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196343"/>
                    <a:ext cx="5566410" cy="3554094"/>
                  </a:xfrm>
                  <a:prstGeom prst="rect">
                    <a:avLst/>
                  </a:prstGeom>
                </p:spPr>
              </p:pic>
              <p:sp>
                <p:nvSpPr>
                  <p:cNvPr id="11" name="Rounded Rectangular Callout 10"/>
                  <p:cNvSpPr/>
                  <p:nvPr/>
                </p:nvSpPr>
                <p:spPr>
                  <a:xfrm>
                    <a:off x="938192" y="109008"/>
                    <a:ext cx="1109569" cy="336550"/>
                  </a:xfrm>
                  <a:prstGeom prst="wedgeRoundRectCallout">
                    <a:avLst>
                      <a:gd name="adj1" fmla="val -102995"/>
                      <a:gd name="adj2" fmla="val 51912"/>
                      <a:gd name="adj3" fmla="val 1666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ro-RO" dirty="0">
                        <a:solidFill>
                          <a:schemeClr val="bg1"/>
                        </a:solidFill>
                      </a:rPr>
                      <a:t>Roți </a:t>
                    </a:r>
                    <a:r>
                      <a:rPr lang="ro-RO" dirty="0" smtClean="0">
                        <a:solidFill>
                          <a:schemeClr val="bg1"/>
                        </a:solidFill>
                      </a:rPr>
                      <a:t>mici</a:t>
                    </a:r>
                    <a:endParaRPr lang="hu-HU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ounded Rectangular Callout 11"/>
                  <p:cNvSpPr/>
                  <p:nvPr/>
                </p:nvSpPr>
                <p:spPr>
                  <a:xfrm>
                    <a:off x="1662514" y="739593"/>
                    <a:ext cx="1074382" cy="326233"/>
                  </a:xfrm>
                  <a:prstGeom prst="wedgeRoundRectCallout">
                    <a:avLst>
                      <a:gd name="adj1" fmla="val -52268"/>
                      <a:gd name="adj2" fmla="val 250855"/>
                      <a:gd name="adj3" fmla="val 1666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ro-RO" dirty="0">
                        <a:solidFill>
                          <a:schemeClr val="bg1"/>
                        </a:solidFill>
                      </a:rPr>
                      <a:t>Roți mari</a:t>
                    </a:r>
                    <a:endParaRPr lang="hu-HU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" name="Curved Down Arrow 5"/>
                <p:cNvSpPr/>
                <p:nvPr/>
              </p:nvSpPr>
              <p:spPr>
                <a:xfrm rot="2773907">
                  <a:off x="5659541" y="4936938"/>
                  <a:ext cx="2712021" cy="1093614"/>
                </a:xfrm>
                <a:prstGeom prst="curvedDownArrow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u-HU" sz="5400" dirty="0" smtClean="0">
                      <a:solidFill>
                        <a:srgbClr val="FF0000"/>
                      </a:solidFill>
                    </a:rPr>
                    <a:t>360</a:t>
                  </a:r>
                  <a:r>
                    <a:rPr lang="en-US" sz="5400" dirty="0" smtClean="0">
                      <a:solidFill>
                        <a:srgbClr val="FF0000"/>
                      </a:solidFill>
                    </a:rPr>
                    <a:t>°</a:t>
                  </a:r>
                  <a:endParaRPr lang="hu-HU" sz="5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4" name="Rounded Rectangular Callout 13"/>
              <p:cNvSpPr/>
              <p:nvPr/>
            </p:nvSpPr>
            <p:spPr>
              <a:xfrm>
                <a:off x="1667483" y="5583413"/>
                <a:ext cx="1965238" cy="465670"/>
              </a:xfrm>
              <a:prstGeom prst="wedgeRoundRectCallout">
                <a:avLst>
                  <a:gd name="adj1" fmla="val 140309"/>
                  <a:gd name="adj2" fmla="val 2994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şenile</a:t>
                </a:r>
                <a:endParaRPr lang="hu-HU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Rounded Rectangular Callout 14"/>
            <p:cNvSpPr/>
            <p:nvPr/>
          </p:nvSpPr>
          <p:spPr>
            <a:xfrm>
              <a:off x="4054981" y="862067"/>
              <a:ext cx="706490" cy="304868"/>
            </a:xfrm>
            <a:prstGeom prst="wedgeRoundRectCallout">
              <a:avLst>
                <a:gd name="adj1" fmla="val -77128"/>
                <a:gd name="adj2" fmla="val 45486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ro-RO" dirty="0" smtClean="0">
                  <a:solidFill>
                    <a:schemeClr val="bg1"/>
                  </a:solidFill>
                </a:rPr>
                <a:t>Ș</a:t>
              </a:r>
              <a:r>
                <a:rPr lang="en-US" dirty="0" err="1" smtClean="0">
                  <a:solidFill>
                    <a:schemeClr val="bg1"/>
                  </a:solidFill>
                </a:rPr>
                <a:t>asiu</a:t>
              </a:r>
              <a:endParaRPr lang="hu-H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6303" y="1075147"/>
            <a:ext cx="4514617" cy="2584508"/>
            <a:chOff x="-929925" y="0"/>
            <a:chExt cx="6858001" cy="40971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66" y="0"/>
              <a:ext cx="5566410" cy="32499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ounded Rectangle 16"/>
                <p:cNvSpPr/>
                <p:nvPr/>
              </p:nvSpPr>
              <p:spPr>
                <a:xfrm rot="21057850">
                  <a:off x="3339298" y="106092"/>
                  <a:ext cx="1142401" cy="370971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u="sng">
                                <a:solidFill>
                                  <a:srgbClr val="00808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𝑀𝑜𝑡𝑜𝑟</m:t>
                            </m:r>
                          </m:e>
                          <m:sub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1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57850">
                  <a:off x="3339298" y="106092"/>
                  <a:ext cx="1142401" cy="37097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/>
                <p:cNvSpPr/>
                <p:nvPr/>
              </p:nvSpPr>
              <p:spPr>
                <a:xfrm rot="21057850">
                  <a:off x="4380663" y="2184514"/>
                  <a:ext cx="1142401" cy="370971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u="sng">
                                <a:solidFill>
                                  <a:srgbClr val="00808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𝑀𝑜𝑡𝑜𝑟</m:t>
                            </m:r>
                          </m:e>
                          <m:sub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Rounded 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57850">
                  <a:off x="4380663" y="2184514"/>
                  <a:ext cx="1142401" cy="370971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ular Callout 18"/>
            <p:cNvSpPr/>
            <p:nvPr/>
          </p:nvSpPr>
          <p:spPr>
            <a:xfrm>
              <a:off x="-929925" y="1010062"/>
              <a:ext cx="2422316" cy="1741726"/>
            </a:xfrm>
            <a:prstGeom prst="wedgeRoundRectCallout">
              <a:avLst>
                <a:gd name="adj1" fmla="val 72332"/>
                <a:gd name="adj2" fmla="val -309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err="1" smtClean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Angrenaj</a:t>
              </a:r>
              <a:r>
                <a:rPr lang="hu-HU" dirty="0" smtClean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dirty="0" err="1" smtClean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melcat</a:t>
              </a:r>
              <a:endParaRPr lang="hu-HU" dirty="0" smtClean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smtClean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40:1</a:t>
              </a:r>
              <a:endParaRPr 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ular Callout 19"/>
            <p:cNvSpPr/>
            <p:nvPr/>
          </p:nvSpPr>
          <p:spPr>
            <a:xfrm>
              <a:off x="200801" y="3002507"/>
              <a:ext cx="2739444" cy="1094655"/>
            </a:xfrm>
            <a:prstGeom prst="wedgeRoundRectCallout">
              <a:avLst>
                <a:gd name="adj1" fmla="val 53792"/>
                <a:gd name="adj2" fmla="val -112189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err="1">
                  <a:solidFill>
                    <a:schemeClr val="bg1"/>
                  </a:solidFill>
                </a:rPr>
                <a:t>R</a:t>
              </a:r>
              <a:r>
                <a:rPr lang="hu-HU" dirty="0" err="1" smtClean="0">
                  <a:solidFill>
                    <a:schemeClr val="bg1"/>
                  </a:solidFill>
                </a:rPr>
                <a:t>oată</a:t>
              </a:r>
              <a:r>
                <a:rPr lang="hu-HU" dirty="0">
                  <a:solidFill>
                    <a:schemeClr val="bg1"/>
                  </a:solidFill>
                </a:rPr>
                <a:t> </a:t>
              </a:r>
              <a:r>
                <a:rPr lang="hu-HU" i="1" dirty="0">
                  <a:solidFill>
                    <a:schemeClr val="bg1"/>
                  </a:solidFill>
                </a:rPr>
                <a:t> </a:t>
              </a:r>
              <a:r>
                <a:rPr lang="hu-HU" dirty="0" err="1" smtClean="0">
                  <a:solidFill>
                    <a:schemeClr val="bg1"/>
                  </a:solidFill>
                </a:rPr>
                <a:t>conică</a:t>
              </a:r>
              <a:endParaRPr lang="hu-HU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smtClean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6:1</a:t>
              </a:r>
              <a:endPara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4914" y="3848899"/>
            <a:ext cx="4091701" cy="27221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t="8229" b="19570"/>
          <a:stretch/>
        </p:blipFill>
        <p:spPr>
          <a:xfrm>
            <a:off x="1285875" y="883651"/>
            <a:ext cx="3902791" cy="20024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15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88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45" y="853440"/>
            <a:ext cx="7720244" cy="5393531"/>
            <a:chOff x="-718788" y="-239807"/>
            <a:chExt cx="6370023" cy="58607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5" y="43762"/>
              <a:ext cx="5566410" cy="5063491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-558099" y="-239807"/>
              <a:ext cx="1602564" cy="2106563"/>
            </a:xfrm>
            <a:prstGeom prst="wedgeRoundRectCallout">
              <a:avLst>
                <a:gd name="adj1" fmla="val 77906"/>
                <a:gd name="adj2" fmla="val 119650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ro-RO" sz="2800" dirty="0" smtClean="0">
                  <a:solidFill>
                    <a:schemeClr val="bg1"/>
                  </a:solidFill>
                </a:rPr>
                <a:t>Disc pentru poziție de referință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-718788" y="3938401"/>
              <a:ext cx="1923939" cy="1682503"/>
            </a:xfrm>
            <a:prstGeom prst="wedgeRoundRectCallout">
              <a:avLst>
                <a:gd name="adj1" fmla="val 92116"/>
                <a:gd name="adj2" fmla="val -97129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ro-RO" sz="2800" dirty="0" smtClean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Senzor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incremental</a:t>
              </a:r>
              <a:endPara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5816043" y="5774265"/>
            <a:ext cx="2509297" cy="945412"/>
          </a:xfrm>
          <a:prstGeom prst="wedgeRoundRectCallout">
            <a:avLst>
              <a:gd name="adj1" fmla="val -24523"/>
              <a:gd name="adj2" fmla="val -186912"/>
              <a:gd name="adj3" fmla="val 1666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o-RO" sz="28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Senzor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u-HU" sz="2800" dirty="0" err="1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8730" y="-32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Detaliu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şasiu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47" y="1610606"/>
            <a:ext cx="4121423" cy="28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99" y="24170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73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Partea</a:t>
            </a:r>
            <a:r>
              <a:rPr lang="hu-HU" sz="7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73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</a:t>
            </a:r>
            <a:r>
              <a:rPr lang="ro-RO" sz="7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a sistemului</a:t>
            </a:r>
            <a:r>
              <a:rPr lang="hu-HU" sz="9600" dirty="0"/>
              <a:t/>
            </a:r>
            <a:br>
              <a:rPr lang="hu-HU" sz="9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86" y="114974"/>
            <a:ext cx="6976267" cy="67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5" y="114974"/>
            <a:ext cx="4871476" cy="2267852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Alimentarea cu energie electrică a robotului și structura sistemului de răcire</a:t>
            </a:r>
            <a:endParaRPr lang="hu-HU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694" y="2609323"/>
            <a:ext cx="4297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o-RO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Pe figuă  </a:t>
            </a:r>
            <a:r>
              <a:rPr lang="ro-RO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 pot observa 8 punți H (modulele A și B conțin câte 4 punți H), fixate câte două pe o tablă din cupru. Circulația apei prin conductă cu scopul răcirii tranzistoarelor este realizată printr-o minipompă de </a:t>
            </a:r>
            <a:r>
              <a:rPr lang="ro-RO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apă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9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eglarea poziției și vitezei unghiulare a motorului DC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138" y="6106362"/>
            <a:ext cx="9984028" cy="590652"/>
          </a:xfrm>
        </p:spPr>
        <p:txBody>
          <a:bodyPr/>
          <a:lstStyle/>
          <a:p>
            <a:r>
              <a:rPr lang="hu-HU" dirty="0" err="1" smtClean="0"/>
              <a:t>Semnal</a:t>
            </a:r>
            <a:r>
              <a:rPr lang="hu-HU" dirty="0" smtClean="0"/>
              <a:t> PWM</a:t>
            </a:r>
            <a:r>
              <a:rPr lang="en-US" dirty="0" smtClean="0"/>
              <a:t>; B</a:t>
            </a:r>
            <a:r>
              <a:rPr lang="ro-RO" dirty="0" smtClean="0"/>
              <a:t>uclă simplă</a:t>
            </a:r>
            <a:r>
              <a:rPr lang="en-US" dirty="0" smtClean="0"/>
              <a:t>; </a:t>
            </a:r>
            <a:r>
              <a:rPr lang="ro-RO" dirty="0" smtClean="0"/>
              <a:t>Senzor incremental</a:t>
            </a:r>
            <a:r>
              <a:rPr lang="en-US" dirty="0" smtClean="0"/>
              <a:t>; </a:t>
            </a:r>
            <a:r>
              <a:rPr lang="ro-RO" dirty="0" smtClean="0"/>
              <a:t>Motor DC 12</a:t>
            </a:r>
            <a:r>
              <a:rPr lang="en-US" dirty="0"/>
              <a:t>V</a:t>
            </a:r>
            <a:endParaRPr lang="hu-H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4"/>
          <a:stretch/>
        </p:blipFill>
        <p:spPr>
          <a:xfrm>
            <a:off x="1375138" y="1300766"/>
            <a:ext cx="8973268" cy="48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34" y="74684"/>
            <a:ext cx="6299200" cy="1140897"/>
          </a:xfrm>
        </p:spPr>
        <p:txBody>
          <a:bodyPr/>
          <a:lstStyle/>
          <a:p>
            <a:pPr algn="ctr"/>
            <a:r>
              <a:rPr lang="hu-HU" dirty="0" smtClean="0"/>
              <a:t> </a:t>
            </a:r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ncoder </a:t>
            </a:r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3222" y="368301"/>
                <a:ext cx="4730578" cy="3759170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ro-RO" sz="3500" u="sng" dirty="0" smtClean="0"/>
                  <a:t>viteză unghiulară</a:t>
                </a:r>
                <a:r>
                  <a:rPr lang="hu-HU" sz="3500" dirty="0" smtClean="0"/>
                  <a:t>: </a:t>
                </a:r>
              </a:p>
              <a:p>
                <a:pPr>
                  <a:lnSpc>
                    <a:spcPct val="100000"/>
                  </a:lnSpc>
                </a:pPr>
                <a:r>
                  <a:rPr lang="hu-HU" sz="3500" dirty="0" err="1"/>
                  <a:t>unitate</a:t>
                </a:r>
                <a:r>
                  <a:rPr lang="hu-HU" sz="3500" dirty="0"/>
                  <a:t> de </a:t>
                </a:r>
                <a:r>
                  <a:rPr lang="hu-HU" sz="3500" dirty="0" err="1" smtClean="0"/>
                  <a:t>măsură</a:t>
                </a:r>
                <a:r>
                  <a:rPr lang="hu-HU" sz="3500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3500" b="0" i="1" smtClean="0">
                              <a:latin typeface="Cambria Math" panose="02040503050406030204" pitchFamily="18" charset="0"/>
                            </a:rPr>
                            <m:t>𝑖𝑚𝑝</m:t>
                          </m:r>
                        </m:num>
                        <m:den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𝑝𝑒𝑟𝑖𝑜𝑎𝑑</m:t>
                          </m:r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ă </m:t>
                          </m:r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ş</m:t>
                          </m:r>
                          <m:r>
                            <a:rPr lang="hu-HU" sz="3500" i="1">
                              <a:latin typeface="Cambria Math" panose="02040503050406030204" pitchFamily="18" charset="0"/>
                            </a:rPr>
                            <m:t>𝑎𝑛𝑡𝑖𝑜𝑛𝑎𝑟𝑒</m:t>
                          </m:r>
                        </m:den>
                      </m:f>
                    </m:oMath>
                  </m:oMathPara>
                </a14:m>
                <a:endParaRPr lang="hu-HU" sz="35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o-RO" sz="3500" u="sng" dirty="0" smtClean="0"/>
                  <a:t>poziție</a:t>
                </a:r>
                <a:r>
                  <a:rPr lang="hu-HU" sz="3500" dirty="0" smtClean="0"/>
                  <a:t>: </a:t>
                </a:r>
              </a:p>
              <a:p>
                <a:pPr>
                  <a:lnSpc>
                    <a:spcPct val="100000"/>
                  </a:lnSpc>
                </a:pPr>
                <a:r>
                  <a:rPr lang="hu-HU" sz="3500" dirty="0" err="1"/>
                  <a:t>unitate</a:t>
                </a:r>
                <a:r>
                  <a:rPr lang="hu-HU" sz="3500" dirty="0"/>
                  <a:t> de </a:t>
                </a:r>
                <a:r>
                  <a:rPr lang="hu-HU" sz="3500" dirty="0" err="1"/>
                  <a:t>măsură</a:t>
                </a:r>
                <a:r>
                  <a:rPr lang="hu-HU" sz="3500" dirty="0" smtClean="0"/>
                  <a:t>: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latin typeface="Cambria Math" panose="02040503050406030204" pitchFamily="18" charset="0"/>
                      </a:rPr>
                      <m:t>𝑖𝑚𝑝</m:t>
                    </m:r>
                  </m:oMath>
                </a14:m>
                <a:endParaRPr lang="hu-HU" sz="35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hu-HU" sz="35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Rezoluţie</a:t>
                </a:r>
                <a:r>
                  <a:rPr lang="en-US" sz="3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35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sensor</a:t>
                </a:r>
                <a:r>
                  <a:rPr lang="en-US" sz="3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35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incremental</a:t>
                </a:r>
                <a:r>
                  <a:rPr lang="en-US" sz="3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sz="3500" dirty="0" smtClean="0"/>
                  <a:t>N=180 </a:t>
                </a:r>
                <a:r>
                  <a:rPr lang="hu-HU" sz="3500" dirty="0" err="1" smtClean="0"/>
                  <a:t>impuls</a:t>
                </a:r>
                <a:r>
                  <a:rPr lang="hu-HU" sz="3500" dirty="0" smtClean="0"/>
                  <a:t>,</a:t>
                </a:r>
                <a:endParaRPr lang="en-US" sz="35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3500" i="1" dirty="0" smtClean="0"/>
                  <a:t>Doff</a:t>
                </a:r>
                <a:r>
                  <a:rPr lang="hu-HU" sz="3500" i="1" dirty="0" smtClean="0"/>
                  <a:t>=</a:t>
                </a:r>
                <a:r>
                  <a:rPr lang="hu-HU" sz="3500" dirty="0" err="1" smtClean="0"/>
                  <a:t>lungimea</a:t>
                </a:r>
                <a:r>
                  <a:rPr lang="en-US" sz="3500" dirty="0" smtClean="0"/>
                  <a:t> </a:t>
                </a:r>
                <a:r>
                  <a:rPr lang="hu-HU" sz="3500" dirty="0" err="1" smtClean="0"/>
                  <a:t>arcului</a:t>
                </a:r>
                <a:r>
                  <a:rPr lang="hu-HU" sz="3500" dirty="0" smtClean="0"/>
                  <a:t> de </a:t>
                </a:r>
                <a:r>
                  <a:rPr lang="hu-HU" sz="3500" dirty="0" err="1" smtClean="0"/>
                  <a:t>cerc</a:t>
                </a:r>
                <a:r>
                  <a:rPr lang="en-US" sz="3500" dirty="0" smtClean="0"/>
                  <a:t> </a:t>
                </a:r>
                <a:r>
                  <a:rPr lang="en-US" sz="3500" i="1" dirty="0" smtClean="0"/>
                  <a:t>SQ</a:t>
                </a:r>
                <a:r>
                  <a:rPr lang="hu-HU" sz="3500" i="1" dirty="0" smtClean="0"/>
                  <a:t>,</a:t>
                </a:r>
                <a:endParaRPr lang="en-US" sz="3500" i="1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3500" i="1" dirty="0" smtClean="0"/>
                  <a:t>Don</a:t>
                </a:r>
                <a:r>
                  <a:rPr lang="hu-HU" sz="3500" i="1" dirty="0" smtClean="0"/>
                  <a:t>=</a:t>
                </a:r>
                <a:r>
                  <a:rPr lang="hu-HU" sz="3500" dirty="0" err="1" smtClean="0"/>
                  <a:t>lungimea</a:t>
                </a:r>
                <a:r>
                  <a:rPr lang="en-US" sz="3500" dirty="0" smtClean="0"/>
                  <a:t> </a:t>
                </a:r>
                <a:r>
                  <a:rPr lang="hu-HU" sz="3500" dirty="0" err="1"/>
                  <a:t>arcului</a:t>
                </a:r>
                <a:r>
                  <a:rPr lang="hu-HU" sz="3500" dirty="0"/>
                  <a:t> de </a:t>
                </a:r>
                <a:r>
                  <a:rPr lang="hu-HU" sz="3500" dirty="0" err="1"/>
                  <a:t>cerc</a:t>
                </a:r>
                <a:r>
                  <a:rPr lang="en-US" sz="3500" dirty="0"/>
                  <a:t> </a:t>
                </a:r>
                <a:r>
                  <a:rPr lang="en-US" sz="3500" i="1" dirty="0" smtClean="0"/>
                  <a:t>QU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500" i="1" dirty="0" smtClean="0"/>
                  <a:t> </a:t>
                </a:r>
                <a:r>
                  <a:rPr lang="hu-HU" sz="3500" dirty="0" smtClean="0"/>
                  <a:t>h=</a:t>
                </a:r>
                <a:r>
                  <a:rPr lang="hu-HU" sz="3500" dirty="0" err="1" smtClean="0"/>
                  <a:t>lungimea</a:t>
                </a:r>
                <a:r>
                  <a:rPr lang="hu-HU" sz="3500" dirty="0" smtClean="0"/>
                  <a:t> </a:t>
                </a:r>
                <a:r>
                  <a:rPr lang="hu-HU" sz="3500" dirty="0" err="1" smtClean="0"/>
                  <a:t>segmentului</a:t>
                </a:r>
                <a:r>
                  <a:rPr lang="en-US" sz="3500" dirty="0" smtClean="0"/>
                  <a:t> [LM]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350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3500" dirty="0" smtClean="0">
                    <a:ln w="0"/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= </a:t>
                </a:r>
                <a:r>
                  <a:rPr lang="ro-RO" sz="3500" dirty="0"/>
                  <a:t>viteză unghiulară</a:t>
                </a:r>
                <a:endParaRPr lang="hu-HU" sz="35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pPr>
                  <a:lnSpc>
                    <a:spcPct val="100000"/>
                  </a:lnSpc>
                </a:pPr>
                <a:endParaRPr lang="hu-HU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>
                  <a:lnSpc>
                    <a:spcPct val="100000"/>
                  </a:lnSpc>
                </a:pPr>
                <a:endParaRPr lang="hu-HU" i="1" dirty="0" smtClean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3222" y="368301"/>
                <a:ext cx="4730578" cy="3759170"/>
              </a:xfrm>
              <a:blipFill rotWithShape="0">
                <a:blip r:embed="rId2"/>
                <a:stretch>
                  <a:fillRect l="-901" t="-162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42972" y="1317915"/>
            <a:ext cx="4903181" cy="4779493"/>
            <a:chOff x="-148659" y="0"/>
            <a:chExt cx="2954089" cy="30178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05430" cy="2748280"/>
            </a:xfrm>
            <a:prstGeom prst="rect">
              <a:avLst/>
            </a:prstGeom>
          </p:spPr>
        </p:pic>
        <p:sp>
          <p:nvSpPr>
            <p:cNvPr id="6" name="Text Box 52"/>
            <p:cNvSpPr txBox="1"/>
            <p:nvPr/>
          </p:nvSpPr>
          <p:spPr>
            <a:xfrm>
              <a:off x="-148659" y="2796857"/>
              <a:ext cx="2805430" cy="220972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ro-RO" sz="2400" b="1" cap="small" dirty="0" smtClean="0">
                  <a:solidFill>
                    <a:srgbClr val="595959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Disc incremental</a:t>
              </a:r>
              <a:endParaRPr lang="en-US" sz="2400" b="1" cap="small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52"/>
          <p:cNvSpPr txBox="1"/>
          <p:nvPr/>
        </p:nvSpPr>
        <p:spPr>
          <a:xfrm>
            <a:off x="6464815" y="6123858"/>
            <a:ext cx="4656438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800"/>
              </a:spcAft>
            </a:pPr>
            <a:r>
              <a:rPr lang="hu-HU" sz="2400" dirty="0"/>
              <a:t> </a:t>
            </a:r>
            <a:r>
              <a:rPr lang="hu-HU" sz="2400" dirty="0" err="1" smtClean="0"/>
              <a:t>Semnale</a:t>
            </a:r>
            <a:r>
              <a:rPr lang="hu-HU" sz="2400" dirty="0" smtClean="0"/>
              <a:t> </a:t>
            </a:r>
            <a:r>
              <a:rPr lang="hu-HU" sz="2400" dirty="0" err="1" smtClean="0"/>
              <a:t>encoder</a:t>
            </a:r>
            <a:endParaRPr lang="en-US" sz="2400" b="1" cap="small" dirty="0">
              <a:solidFill>
                <a:srgbClr val="59595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464815" y="3662366"/>
            <a:ext cx="4549174" cy="2366049"/>
            <a:chOff x="6464815" y="3662366"/>
            <a:chExt cx="4549174" cy="2366049"/>
          </a:xfrm>
        </p:grpSpPr>
        <p:pic>
          <p:nvPicPr>
            <p:cNvPr id="1026" name="Picture 2" descr="InkrementalisJelek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85" t="20773" r="24721" b="45326"/>
            <a:stretch>
              <a:fillRect/>
            </a:stretch>
          </p:blipFill>
          <p:spPr bwMode="auto">
            <a:xfrm>
              <a:off x="6464815" y="4032027"/>
              <a:ext cx="4549174" cy="199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7896225" y="4032027"/>
              <a:ext cx="2800350" cy="0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613763" y="3662366"/>
                  <a:ext cx="15483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𝑝𝑒𝑟𝑖𝑜𝑑</m:t>
                        </m:r>
                        <m: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hu-HU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3763" y="3662366"/>
                  <a:ext cx="154832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1667"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20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vitezei unghiulare cu regulator PID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hu-HU" dirty="0">
                <a:noFill/>
              </a:rPr>
              <a:t> </a:t>
            </a:r>
            <a:r>
              <a:rPr lang="hu-HU" dirty="0" err="1" smtClean="0">
                <a:noFill/>
              </a:rPr>
              <a:t>rr</a:t>
            </a:r>
            <a:endParaRPr lang="hu-HU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30379" y="1690688"/>
                <a:ext cx="6096000" cy="16465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379" y="1690688"/>
                <a:ext cx="6096000" cy="16465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526</Words>
  <Application>Microsoft Office PowerPoint</Application>
  <PresentationFormat>Widescreen</PresentationFormat>
  <Paragraphs>131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Proiectarea și implementarea unui robot mobil utilizând resurse hardware bazate pe circuite FPGA</vt:lpstr>
      <vt:lpstr>Obiectivele lucrării</vt:lpstr>
      <vt:lpstr>Partea mecanică a sistemului</vt:lpstr>
      <vt:lpstr>PowerPoint Presentation</vt:lpstr>
      <vt:lpstr>Partea electronică a sistemului </vt:lpstr>
      <vt:lpstr>Alimentarea cu energie electrică a robotului și structura sistemului de răcire</vt:lpstr>
      <vt:lpstr>Reglarea poziției și vitezei unghiulare a motorului DC</vt:lpstr>
      <vt:lpstr> Encoder incremental</vt:lpstr>
      <vt:lpstr>Reglarea vitezei unghiulare cu regulator PID</vt:lpstr>
      <vt:lpstr>REGULATOR PID REALIZARE ÎN SYSTEM GENERATOR</vt:lpstr>
      <vt:lpstr>PowerPoint Presentation</vt:lpstr>
      <vt:lpstr>Reglarea vitezei unghiulare a motorului DC</vt:lpstr>
      <vt:lpstr>Reglarea poziției</vt:lpstr>
      <vt:lpstr>Reglarea poziţiei motorului DC pe robot</vt:lpstr>
      <vt:lpstr>Structura sistemului  FPGA</vt:lpstr>
      <vt:lpstr> Două plăci de dezvoltare FPGA</vt:lpstr>
      <vt:lpstr>ZYBO Zynq™-7000 Development Board </vt:lpstr>
      <vt:lpstr>Software modul Zybo (Core0)</vt:lpstr>
      <vt:lpstr>Software MicroBlaze</vt:lpstr>
      <vt:lpstr>Tensiunea condenzatorului Bootsramp simulare</vt:lpstr>
      <vt:lpstr>Măsurare tensiune condenzator bootstrap</vt:lpstr>
      <vt:lpstr>Realizări proprii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laca</dc:creator>
  <cp:lastModifiedBy>laca</cp:lastModifiedBy>
  <cp:revision>131</cp:revision>
  <dcterms:created xsi:type="dcterms:W3CDTF">2015-04-23T13:01:42Z</dcterms:created>
  <dcterms:modified xsi:type="dcterms:W3CDTF">2015-06-28T18:32:41Z</dcterms:modified>
</cp:coreProperties>
</file>